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75" r:id="rId14"/>
    <p:sldId id="276" r:id="rId15"/>
    <p:sldId id="278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9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5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1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5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10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9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9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4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8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2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8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1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30/01/15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5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7152848" cy="2550877"/>
          </a:xfrm>
        </p:spPr>
        <p:txBody>
          <a:bodyPr/>
          <a:lstStyle/>
          <a:p>
            <a:r>
              <a:rPr lang="en-GB" dirty="0" smtClean="0"/>
              <a:t>From polygons to polyhedra and beyond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 Paul’s Geometry Masterclass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Platonic solids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199"/>
            <a:ext cx="7184744" cy="3755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Platonic solids are those polyhedra where:</a:t>
            </a:r>
          </a:p>
          <a:p>
            <a:r>
              <a:rPr lang="en-GB" dirty="0" smtClean="0"/>
              <a:t>Every face has the same number of edges</a:t>
            </a:r>
          </a:p>
          <a:p>
            <a:r>
              <a:rPr lang="en-GB" dirty="0" smtClean="0"/>
              <a:t>The same number of edges meet at each vertex.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Examples include the octahedron and the icosahedron.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many are there in total?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801" y="4579641"/>
            <a:ext cx="1076410" cy="952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674" y="4526387"/>
            <a:ext cx="1118127" cy="10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9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317" y="2489200"/>
            <a:ext cx="7293030" cy="3899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Say that every face has p edges/vertices, and q faces meet at each vertex. We expand our polygon by cutting it along each edge. This doubles the number of edges to get 2E edges.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new number of edges is also the number of faces times the number of edges per face: </a:t>
            </a:r>
            <a:r>
              <a:rPr lang="en-GB" dirty="0" err="1" smtClean="0"/>
              <a:t>pF.</a:t>
            </a:r>
            <a:r>
              <a:rPr lang="en-GB" dirty="0" smtClean="0"/>
              <a:t> So pF=2E.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62" y="3689016"/>
            <a:ext cx="28860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794" y="2489199"/>
            <a:ext cx="7028334" cy="3887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number of vertices in the expanded shape is equal to the number of edges in it, so 2E.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number of vertices in the expanded shape is also equal to the number of vertices in the original shape times the number of faces meeting at each vertex: </a:t>
            </a:r>
            <a:r>
              <a:rPr lang="en-GB" dirty="0" err="1" smtClean="0"/>
              <a:t>qV</a:t>
            </a:r>
            <a:r>
              <a:rPr lang="en-GB" dirty="0" smtClean="0"/>
              <a:t>. So 2E=</a:t>
            </a:r>
            <a:r>
              <a:rPr lang="en-GB" dirty="0" err="1" smtClean="0"/>
              <a:t>qV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63" y="3262315"/>
            <a:ext cx="16192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III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4382" y="2489200"/>
                <a:ext cx="6345260" cy="36589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b="1" dirty="0" smtClean="0"/>
                  <a:t>V-E+F=2</a:t>
                </a:r>
                <a:r>
                  <a:rPr lang="en-GB" dirty="0" smtClean="0"/>
                  <a:t> and </a:t>
                </a:r>
                <a:r>
                  <a:rPr lang="en-GB" b="1" dirty="0" smtClean="0"/>
                  <a:t>pF=2E=</a:t>
                </a:r>
                <a:r>
                  <a:rPr lang="en-GB" b="1" dirty="0" err="1"/>
                  <a:t>q</a:t>
                </a:r>
                <a:r>
                  <a:rPr lang="en-GB" b="1" dirty="0" err="1" smtClean="0"/>
                  <a:t>V</a:t>
                </a:r>
                <a:endParaRPr lang="en-GB" b="1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382" y="2489200"/>
                <a:ext cx="6345260" cy="3658938"/>
              </a:xfrm>
              <a:blipFill rotWithShape="0">
                <a:blip r:embed="rId2"/>
                <a:stretch>
                  <a:fillRect l="-865" t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52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Platonic solids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4381" y="2681712"/>
                <a:ext cx="7305061" cy="3530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How many possibilities for p and q are there?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There are only 5!</a:t>
                </a:r>
              </a:p>
              <a:p>
                <a:pPr marL="0" indent="0" algn="ctr">
                  <a:buNone/>
                </a:pPr>
                <a:r>
                  <a:rPr lang="en-GB" dirty="0" smtClean="0"/>
                  <a:t>{3,3}, {4,3}, {3,4}, {5,3}, {3,5}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(tetrahedron, octahedron, cube, icosahedron, dodecahedron)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381" y="2681712"/>
                <a:ext cx="7305061" cy="3530600"/>
              </a:xfrm>
              <a:blipFill rotWithShape="0">
                <a:blip r:embed="rId2"/>
                <a:stretch>
                  <a:fillRect l="-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91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Platonic solids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04" y="2740106"/>
            <a:ext cx="2973526" cy="2605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1" y="6015786"/>
            <a:ext cx="64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found all of the Platonic solids earlier!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41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polyhedra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When mathematicians solve one problem they often try to make it more general.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Mathematicians have studied polyhedra on spheres for thousands of years. But what about polyhedra cut out from other 3D shapes?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other shapes might work? The flat plane won’t do! We need to look for mathematical </a:t>
            </a:r>
            <a:r>
              <a:rPr lang="en-GB" b="1" dirty="0" smtClean="0"/>
              <a:t>surfaces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98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489200"/>
            <a:ext cx="7112556" cy="3791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 surface is a shape that when you zoom in really close, it looks flat. A sphere is a surface. A jagged mountain top isn’t as it has points!</a:t>
            </a:r>
          </a:p>
          <a:p>
            <a:pPr marL="0" indent="0">
              <a:buNone/>
            </a:pPr>
            <a:r>
              <a:rPr lang="en-GB" dirty="0" smtClean="0"/>
              <a:t>Actually, every single surface, once it’s been stretched or squashed a bit, will look like one of these: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number of holes (0,1,2,3,…) is called the genus of the surface.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4"/>
          <a:stretch/>
        </p:blipFill>
        <p:spPr>
          <a:xfrm>
            <a:off x="3235628" y="3955468"/>
            <a:ext cx="3201268" cy="15324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89749" y="4235110"/>
            <a:ext cx="756610" cy="75661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Maps on surfaces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Just as we drew tessellations on the sphere to represent polyhedra, we can draw tessellations on other surfaces. We call these mathematical maps.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79" y="3750276"/>
            <a:ext cx="2584116" cy="24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Generalising the Platonic solids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17092" cy="205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Platonic solids are maps on a sphere for which every face has p edges/vertices and q faces meet. We want our generalisation to have this property too! We call them {</a:t>
            </a:r>
            <a:r>
              <a:rPr lang="en-GB" dirty="0" err="1" smtClean="0"/>
              <a:t>p,q</a:t>
            </a:r>
            <a:r>
              <a:rPr lang="en-GB" dirty="0" smtClean="0"/>
              <a:t>}-patterns:</a:t>
            </a:r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b="1" dirty="0" smtClean="0"/>
              <a:t>{</a:t>
            </a:r>
            <a:r>
              <a:rPr lang="en-GB" b="1" dirty="0" err="1" smtClean="0"/>
              <a:t>p,q</a:t>
            </a:r>
            <a:r>
              <a:rPr lang="en-GB" b="1" dirty="0" smtClean="0"/>
              <a:t>}-pattern</a:t>
            </a:r>
            <a:r>
              <a:rPr lang="en-GB" dirty="0" smtClean="0"/>
              <a:t> is a map on a surface for which each face has p edges/vertices, and q faces meet at each vertex.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4547937"/>
            <a:ext cx="2511770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9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02" y="2514600"/>
            <a:ext cx="1720516" cy="1720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782" y="2490537"/>
            <a:ext cx="6936092" cy="17566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we?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16782" y="2641600"/>
            <a:ext cx="5215576" cy="159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Mairi Walker</a:t>
            </a:r>
          </a:p>
          <a:p>
            <a:r>
              <a:rPr lang="en-GB" sz="1400" dirty="0" smtClean="0"/>
              <a:t>Final year maths PhD student at The Open University</a:t>
            </a:r>
          </a:p>
          <a:p>
            <a:r>
              <a:rPr lang="en-GB" sz="1400" dirty="0" smtClean="0"/>
              <a:t>Studying links between geometry and numbers</a:t>
            </a:r>
          </a:p>
          <a:p>
            <a:r>
              <a:rPr lang="en-GB" sz="1400" dirty="0"/>
              <a:t>A</a:t>
            </a:r>
            <a:r>
              <a:rPr lang="en-GB" sz="1400" dirty="0" smtClean="0"/>
              <a:t>lso interested in the history of maths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226" y="4587240"/>
            <a:ext cx="6936092" cy="17566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72864" y="4750334"/>
            <a:ext cx="4880010" cy="159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David </a:t>
            </a:r>
            <a:r>
              <a:rPr lang="en-GB" dirty="0" err="1" smtClean="0"/>
              <a:t>Martí</a:t>
            </a:r>
            <a:r>
              <a:rPr lang="en-GB" dirty="0" smtClean="0"/>
              <a:t> Pete</a:t>
            </a:r>
          </a:p>
          <a:p>
            <a:r>
              <a:rPr lang="en-GB" sz="1400" dirty="0" smtClean="0"/>
              <a:t> Second year PhD student at The Open University</a:t>
            </a:r>
          </a:p>
          <a:p>
            <a:r>
              <a:rPr lang="en-GB" sz="1400" dirty="0" smtClean="0"/>
              <a:t> Studying complex dynamics</a:t>
            </a:r>
          </a:p>
          <a:p>
            <a:r>
              <a:rPr lang="en-GB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785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possibilities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can adapt Euler’s formula: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V-E+F=2-2g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For the torus (genus 1) we can prove that there are only 3 possibilities.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For higher genus there are more, but there can never infinitely many!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55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how many actually exist?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2284662"/>
            <a:ext cx="7748336" cy="42244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But Euler’s formula only says which values of p and q we can possibly have. It doesn’t say that such a map will actually exist!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 solve this problem requires studying surfaces in a special way. The maps are transformed into tessellations of the hyperbolic plane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Then computers are needed to calculate from the millions of possibilities which ones will actually work!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09" y="4043329"/>
            <a:ext cx="1414669" cy="1407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93" y="4071642"/>
            <a:ext cx="1383631" cy="1379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17" y="4029960"/>
            <a:ext cx="1894619" cy="14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4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time…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310063"/>
            <a:ext cx="7461471" cy="4439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How long is the coastline of Great Britain? Sounds a simple question, right, but it’s not actually so easy to answer!</a:t>
            </a:r>
          </a:p>
          <a:p>
            <a:pPr marL="0" indent="0">
              <a:buNone/>
            </a:pPr>
            <a:r>
              <a:rPr lang="en-GB" dirty="0" smtClean="0"/>
              <a:t>Next week you’ll look at problems like this, and see how it relates to the theory of fractals, special shapes like these.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You’ll see how these shapes are neither 2D nor 3D, but something in between. Studying these fractal dimensions shows that the coastline of Great Britain is actually infinitely long…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7" y="3949365"/>
            <a:ext cx="1917032" cy="1437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3884445"/>
            <a:ext cx="1600207" cy="1502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18" y="3789947"/>
            <a:ext cx="2144888" cy="17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1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90975" y="2852738"/>
            <a:ext cx="49006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 smtClean="0">
                <a:solidFill>
                  <a:schemeClr val="tx1"/>
                </a:solidFill>
              </a:rPr>
              <a:t>David Mart</a:t>
            </a:r>
            <a:r>
              <a:rPr lang="en-GB" altLang="en-US" dirty="0" smtClean="0">
                <a:solidFill>
                  <a:schemeClr val="tx1"/>
                </a:solidFill>
              </a:rPr>
              <a:t>í Pete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 dirty="0" smtClean="0">
                <a:solidFill>
                  <a:schemeClr val="tx1"/>
                </a:solidFill>
              </a:rPr>
              <a:t>email</a:t>
            </a:r>
            <a:r>
              <a:rPr lang="en-GB" altLang="en-US" dirty="0">
                <a:solidFill>
                  <a:schemeClr val="tx1"/>
                </a:solidFill>
              </a:rPr>
              <a:t>: 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David.MartiPete@open.ac.uk</a:t>
            </a:r>
            <a:r>
              <a:rPr lang="en-GB" altLang="en-US" dirty="0">
                <a:solidFill>
                  <a:srgbClr val="006699"/>
                </a:solidFill>
              </a:rPr>
              <a:t/>
            </a:r>
            <a:br>
              <a:rPr lang="en-GB" altLang="en-US" dirty="0">
                <a:solidFill>
                  <a:srgbClr val="006699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website: 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users.mct.open.ac.uk</a:t>
            </a:r>
            <a:r>
              <a:rPr lang="en-GB" altLang="en-US" dirty="0">
                <a:solidFill>
                  <a:srgbClr val="006699"/>
                </a:solidFill>
                <a:latin typeface="OCR-A BT" pitchFamily="34" charset="0"/>
              </a:rPr>
              <a:t>/dmp387</a:t>
            </a:r>
          </a:p>
          <a:p>
            <a:pPr algn="l" eaLnBrk="1" hangingPunct="1"/>
            <a:r>
              <a:rPr lang="en-GB" altLang="en-US" dirty="0">
                <a:solidFill>
                  <a:schemeClr val="tx1"/>
                </a:solidFill>
              </a:rPr>
              <a:t>twitter: </a:t>
            </a:r>
            <a:r>
              <a:rPr lang="en-GB" altLang="en-US" dirty="0">
                <a:solidFill>
                  <a:srgbClr val="006699"/>
                </a:solidFill>
                <a:latin typeface="OCR-A BT" pitchFamily="34" charset="0"/>
              </a:rPr>
              <a:t>@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davidmartipete</a:t>
            </a:r>
            <a:r>
              <a:rPr lang="en-GB" altLang="en-US" dirty="0"/>
              <a:t> </a:t>
            </a:r>
            <a:r>
              <a:rPr lang="en-GB" altLang="en-US" dirty="0">
                <a:solidFill>
                  <a:schemeClr val="tx1"/>
                </a:solidFill>
              </a:rPr>
              <a:t/>
            </a:r>
            <a:br>
              <a:rPr lang="en-GB" altLang="en-US" dirty="0">
                <a:solidFill>
                  <a:schemeClr val="tx1"/>
                </a:solidFill>
              </a:rPr>
            </a:br>
            <a:endParaRPr lang="en-GB" altLang="en-US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 dirty="0" err="1" smtClean="0">
                <a:solidFill>
                  <a:schemeClr val="tx1"/>
                </a:solidFill>
              </a:rPr>
              <a:t>Mairi</a:t>
            </a:r>
            <a:r>
              <a:rPr lang="en-GB" altLang="en-US" dirty="0" smtClean="0">
                <a:solidFill>
                  <a:schemeClr val="tx1"/>
                </a:solidFill>
              </a:rPr>
              <a:t> Walker</a:t>
            </a:r>
            <a:endParaRPr lang="en-GB" altLang="en-US" dirty="0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 dirty="0">
                <a:solidFill>
                  <a:schemeClr val="tx1"/>
                </a:solidFill>
              </a:rPr>
              <a:t>email:</a:t>
            </a:r>
            <a:r>
              <a:rPr lang="en-GB" altLang="en-US" dirty="0">
                <a:solidFill>
                  <a:schemeClr val="tx1"/>
                </a:solidFill>
                <a:latin typeface="OCR-A BT" pitchFamily="34" charset="0"/>
              </a:rPr>
              <a:t> 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Mairi.Walker@open.ac.uk</a:t>
            </a:r>
            <a:r>
              <a:rPr lang="en-GB" altLang="en-US" dirty="0">
                <a:solidFill>
                  <a:srgbClr val="006699"/>
                </a:solidFill>
              </a:rPr>
              <a:t/>
            </a:r>
            <a:br>
              <a:rPr lang="en-GB" altLang="en-US" dirty="0">
                <a:solidFill>
                  <a:srgbClr val="006699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website: 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www.mairiwalker.co.uk</a:t>
            </a:r>
            <a:endParaRPr lang="en-GB" altLang="en-US" dirty="0">
              <a:solidFill>
                <a:srgbClr val="006699"/>
              </a:solidFill>
              <a:latin typeface="OCR-A BT" pitchFamily="34" charset="0"/>
            </a:endParaRPr>
          </a:p>
          <a:p>
            <a:pPr algn="l" eaLnBrk="1" hangingPunct="1"/>
            <a:r>
              <a:rPr lang="en-GB" altLang="en-US" dirty="0">
                <a:solidFill>
                  <a:schemeClr val="tx1"/>
                </a:solidFill>
              </a:rPr>
              <a:t>twitter: </a:t>
            </a:r>
            <a:r>
              <a:rPr lang="en-GB" altLang="en-US" dirty="0">
                <a:solidFill>
                  <a:srgbClr val="006699"/>
                </a:solidFill>
                <a:latin typeface="OCR-A BT" pitchFamily="34" charset="0"/>
              </a:rPr>
              <a:t>@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mairi</a:t>
            </a:r>
            <a:r>
              <a:rPr lang="en-GB" altLang="en-US" dirty="0" err="1">
                <a:solidFill>
                  <a:srgbClr val="006699"/>
                </a:solidFill>
              </a:rPr>
              <a:t>_</a:t>
            </a:r>
            <a:r>
              <a:rPr lang="en-GB" altLang="en-US" dirty="0" err="1">
                <a:solidFill>
                  <a:srgbClr val="006699"/>
                </a:solidFill>
                <a:latin typeface="OCR-A BT" pitchFamily="34" charset="0"/>
              </a:rPr>
              <a:t>walker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11" descr="STEMNET_logo_with_strap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1" y="5063300"/>
            <a:ext cx="25796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9" y="2935224"/>
            <a:ext cx="2709052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doing?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525296"/>
            <a:ext cx="6345260" cy="353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have organised a series of workshops to show you what it’s like to study maths at university. We’ve based the themes on aspects of our own research, and some of our favourite topics!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workshops are:</a:t>
            </a:r>
          </a:p>
          <a:p>
            <a:r>
              <a:rPr lang="en-GB" dirty="0" smtClean="0"/>
              <a:t>From polygons to polyhedra and beyond</a:t>
            </a:r>
          </a:p>
          <a:p>
            <a:r>
              <a:rPr lang="en-GB" dirty="0" smtClean="0"/>
              <a:t>Fractals: Friends or foe?</a:t>
            </a:r>
          </a:p>
          <a:p>
            <a:r>
              <a:rPr lang="en-GB" dirty="0" smtClean="0"/>
              <a:t>Mapping the world</a:t>
            </a:r>
          </a:p>
        </p:txBody>
      </p:sp>
    </p:spTree>
    <p:extLst>
      <p:ext uri="{BB962C8B-B14F-4D97-AF65-F5344CB8AC3E}">
        <p14:creationId xmlns:p14="http://schemas.microsoft.com/office/powerpoint/2010/main" val="214179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polygons to polyhedra and beyond</a:t>
            </a:r>
            <a:endParaRPr lang="en-GB" dirty="0"/>
          </a:p>
        </p:txBody>
      </p:sp>
      <p:sp>
        <p:nvSpPr>
          <p:cNvPr id="5" name="Isosceles Triangle 4"/>
          <p:cNvSpPr/>
          <p:nvPr/>
        </p:nvSpPr>
        <p:spPr>
          <a:xfrm rot="572955">
            <a:off x="354626" y="4121333"/>
            <a:ext cx="1022686" cy="8816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iamond 5"/>
          <p:cNvSpPr/>
          <p:nvPr/>
        </p:nvSpPr>
        <p:spPr>
          <a:xfrm>
            <a:off x="1383633" y="4981075"/>
            <a:ext cx="1251284" cy="125128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 rot="20512254">
            <a:off x="1531682" y="3839035"/>
            <a:ext cx="955186" cy="8234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31" y="2863141"/>
            <a:ext cx="895350" cy="847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7259">
            <a:off x="3981503" y="3800040"/>
            <a:ext cx="1095375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2101">
            <a:off x="4681036" y="2985336"/>
            <a:ext cx="1057275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38" y="4194456"/>
            <a:ext cx="2037903" cy="2037903"/>
          </a:xfrm>
          <a:prstGeom prst="rect">
            <a:avLst/>
          </a:prstGeom>
        </p:spPr>
      </p:pic>
      <p:sp>
        <p:nvSpPr>
          <p:cNvPr id="12" name="Curved Up Arrow 11"/>
          <p:cNvSpPr/>
          <p:nvPr/>
        </p:nvSpPr>
        <p:spPr>
          <a:xfrm rot="19918892">
            <a:off x="3227044" y="5293000"/>
            <a:ext cx="1005848" cy="425460"/>
          </a:xfrm>
          <a:prstGeom prst="curvedUp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700943">
            <a:off x="6219006" y="2956134"/>
            <a:ext cx="1407694" cy="661737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Joining polygons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Polygons can be joined together to make all different kinds of shapes.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42" y="3241852"/>
            <a:ext cx="25400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2" y="4761497"/>
            <a:ext cx="2241480" cy="1402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4814469"/>
            <a:ext cx="163830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96" y="3242176"/>
            <a:ext cx="1409332" cy="1334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42" y="4875128"/>
            <a:ext cx="1459832" cy="14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1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polygons to polyhedra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290" y="2525295"/>
            <a:ext cx="6345260" cy="353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 keep things simple we will construct polyhedra:</a:t>
            </a:r>
          </a:p>
          <a:p>
            <a:r>
              <a:rPr lang="en-GB" dirty="0" smtClean="0"/>
              <a:t>Out of </a:t>
            </a:r>
            <a:r>
              <a:rPr lang="en-GB" b="1" dirty="0" smtClean="0"/>
              <a:t>regular</a:t>
            </a:r>
            <a:r>
              <a:rPr lang="en-GB" dirty="0" smtClean="0"/>
              <a:t> polygons</a:t>
            </a:r>
          </a:p>
          <a:p>
            <a:r>
              <a:rPr lang="en-GB" dirty="0" smtClean="0"/>
              <a:t>So that the same arrangement of faces can be found at each </a:t>
            </a:r>
            <a:r>
              <a:rPr lang="en-GB" b="1" dirty="0" smtClean="0"/>
              <a:t>vertex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>A recipe tells you which faces to join at each vertex i.e. (3,6,6) means place a triangle followed by two hexagons (in a clockwise order) at each vertex.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3" y="5041232"/>
            <a:ext cx="1239254" cy="12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polygons to polyhedra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57689"/>
              </p:ext>
            </p:extLst>
          </p:nvPr>
        </p:nvGraphicFramePr>
        <p:xfrm>
          <a:off x="863600" y="2489200"/>
          <a:ext cx="7594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/>
                <a:gridCol w="1898650"/>
                <a:gridCol w="1898650"/>
                <a:gridCol w="18986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Recipe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Polyhedra?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Tessellation?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Nothing?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(6,6,6)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6404">
                <a:tc>
                  <a:txBody>
                    <a:bodyPr/>
                    <a:lstStyle/>
                    <a:p>
                      <a:r>
                        <a:rPr lang="en-GB" dirty="0" smtClean="0"/>
                        <a:t>(3,6,6)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(4,6,8)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(3,6,8)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(3,3,4,3,4)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(4,4,4)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GB" dirty="0" smtClean="0"/>
                        <a:t>(3,3,3,3,3)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n-GB" dirty="0" smtClean="0"/>
                        <a:t>(4,5,5)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GB" dirty="0" smtClean="0"/>
                        <a:t>(4,8,8)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58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mathematical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Polyhedra have been studied by mathematicians for thousands of years.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 can we classify them?</a:t>
            </a:r>
          </a:p>
          <a:p>
            <a:r>
              <a:rPr lang="en-GB" dirty="0" smtClean="0"/>
              <a:t>How many of each type are there?</a:t>
            </a:r>
          </a:p>
          <a:p>
            <a:r>
              <a:rPr lang="en-GB" dirty="0" smtClean="0"/>
              <a:t>How do we know we have found them all?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We will try to answer these questions for some of the polyhedra we’ve found today.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67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Polyhedra: tessellations of a 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920050" cy="405597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can view polyhedra as tessellations of a sphere.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Euler’s formula says that for any tessellation of a sphere, with V vertices, E edges and F faces,</a:t>
            </a:r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dirty="0" smtClean="0"/>
              <a:t>V-E+F=2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741821" y="5799221"/>
            <a:ext cx="1191126" cy="433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11" y="2861509"/>
            <a:ext cx="1939090" cy="19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54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359</TotalTime>
  <Words>1127</Words>
  <Application>Microsoft Macintosh PowerPoint</Application>
  <PresentationFormat>On-screen Show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 Boardroom</vt:lpstr>
      <vt:lpstr>From polygons to polyhedra and beyond</vt:lpstr>
      <vt:lpstr>Who are we?</vt:lpstr>
      <vt:lpstr>What are we doing?</vt:lpstr>
      <vt:lpstr>From polygons to polyhedra and beyond</vt:lpstr>
      <vt:lpstr>Joining polygons</vt:lpstr>
      <vt:lpstr>From polygons to polyhedra</vt:lpstr>
      <vt:lpstr>From polygons to polyhedra</vt:lpstr>
      <vt:lpstr>A mathematical problem</vt:lpstr>
      <vt:lpstr>Polyhedra: tessellations of a sphere</vt:lpstr>
      <vt:lpstr>The Platonic solids</vt:lpstr>
      <vt:lpstr>Proof I</vt:lpstr>
      <vt:lpstr>Proof II</vt:lpstr>
      <vt:lpstr>Proof III</vt:lpstr>
      <vt:lpstr>The Platonic solids</vt:lpstr>
      <vt:lpstr>The Platonic solids</vt:lpstr>
      <vt:lpstr>Beyond polyhedra</vt:lpstr>
      <vt:lpstr>Surfaces</vt:lpstr>
      <vt:lpstr>Maps on surfaces</vt:lpstr>
      <vt:lpstr>Generalising the Platonic solids</vt:lpstr>
      <vt:lpstr>Finding the possibilities</vt:lpstr>
      <vt:lpstr>But how many actually exist?</vt:lpstr>
      <vt:lpstr>Next time…</vt:lpstr>
      <vt:lpstr>Thanks 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???</dc:title>
  <dc:creator>Mairi Walker</dc:creator>
  <cp:lastModifiedBy>David Martí Pete</cp:lastModifiedBy>
  <cp:revision>28</cp:revision>
  <dcterms:created xsi:type="dcterms:W3CDTF">2015-01-12T18:56:37Z</dcterms:created>
  <dcterms:modified xsi:type="dcterms:W3CDTF">2015-01-30T10:22:17Z</dcterms:modified>
</cp:coreProperties>
</file>