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31"/>
  </p:notesMasterIdLst>
  <p:sldIdLst>
    <p:sldId id="256" r:id="rId2"/>
    <p:sldId id="279" r:id="rId3"/>
    <p:sldId id="258" r:id="rId4"/>
    <p:sldId id="282" r:id="rId5"/>
    <p:sldId id="283" r:id="rId6"/>
    <p:sldId id="284" r:id="rId7"/>
    <p:sldId id="307" r:id="rId8"/>
    <p:sldId id="287" r:id="rId9"/>
    <p:sldId id="288" r:id="rId10"/>
    <p:sldId id="289" r:id="rId11"/>
    <p:sldId id="290" r:id="rId12"/>
    <p:sldId id="291" r:id="rId13"/>
    <p:sldId id="310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6" r:id="rId26"/>
    <p:sldId id="308" r:id="rId27"/>
    <p:sldId id="305" r:id="rId28"/>
    <p:sldId id="273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318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075FC-4247-4BB8-A77C-AE2B59736A94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CC90F-DCA5-4821-8075-BC71B5A6F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2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CC90F-DCA5-4821-8075-BC71B5A6FF0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52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9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4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5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1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9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54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10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90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59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4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7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2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8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7152848" cy="2550877"/>
          </a:xfrm>
        </p:spPr>
        <p:txBody>
          <a:bodyPr/>
          <a:lstStyle/>
          <a:p>
            <a:r>
              <a:rPr lang="en-GB" dirty="0" smtClean="0"/>
              <a:t>Fractals everywhere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 Paul’s Geometry Masterclass 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2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927098"/>
            <a:ext cx="6460342" cy="709865"/>
          </a:xfrm>
        </p:spPr>
        <p:txBody>
          <a:bodyPr/>
          <a:lstStyle/>
          <a:p>
            <a:r>
              <a:rPr lang="en-GB" dirty="0" smtClean="0"/>
              <a:t>Constructing geometric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777" y="4716375"/>
            <a:ext cx="6345260" cy="95450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“Divide each black square into 9 smaller squares, </a:t>
            </a:r>
          </a:p>
          <a:p>
            <a:pPr marL="0" indent="0" algn="ctr">
              <a:buNone/>
            </a:pPr>
            <a:r>
              <a:rPr lang="en-GB" dirty="0" smtClean="0"/>
              <a:t>and remove the middle one”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5" y="2713355"/>
            <a:ext cx="5739130" cy="14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2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self-similar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How long is this fractal, the von Koch curve?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Fractals have infinitely fine detail so are very difficult to measure!</a:t>
            </a:r>
          </a:p>
        </p:txBody>
      </p:sp>
      <p:pic>
        <p:nvPicPr>
          <p:cNvPr id="4" name="Picture 3" descr="http://www.fractalcurves.com/images/big_Koc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95" y="3286241"/>
            <a:ext cx="4606925" cy="134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90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self-similar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082" y="2400300"/>
            <a:ext cx="7187418" cy="71212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can measure a self-similar fractal by measuring each stage of its construction.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>
          <a:xfrm>
            <a:off x="1884279" y="3379122"/>
            <a:ext cx="2707774" cy="2940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7221" y="3383551"/>
            <a:ext cx="2045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stages get closer and closer to the actual fractal, so their lengths should get closer and closer to the length of the actual fractal.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26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length of the von Koch curve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0" b="11787"/>
          <a:stretch/>
        </p:blipFill>
        <p:spPr>
          <a:xfrm>
            <a:off x="523070" y="2858422"/>
            <a:ext cx="2040021" cy="29404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045581"/>
                  </p:ext>
                </p:extLst>
              </p:nvPr>
            </p:nvGraphicFramePr>
            <p:xfrm>
              <a:off x="2730500" y="2578100"/>
              <a:ext cx="5854700" cy="3510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7100"/>
                    <a:gridCol w="1651000"/>
                    <a:gridCol w="1625600"/>
                    <a:gridCol w="16510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Stage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Number of segments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 of segments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Total length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16=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9</m:t>
                                        </m:r>
                                      </m:den>
                                    </m:f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64=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27</m:t>
                                        </m:r>
                                      </m:den>
                                    </m:f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num>
                                          <m:den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9045581"/>
                  </p:ext>
                </p:extLst>
              </p:nvPr>
            </p:nvGraphicFramePr>
            <p:xfrm>
              <a:off x="2730500" y="2578100"/>
              <a:ext cx="5854700" cy="35103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7100"/>
                    <a:gridCol w="1651000"/>
                    <a:gridCol w="1625600"/>
                    <a:gridCol w="1651000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Stage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Number of segments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Length of segments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Total length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6458" t="-110000" r="-198524" b="-37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9398" t="-110000" r="-102256" b="-37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4613" t="-110000" r="-369" b="-371000"/>
                          </a:stretch>
                        </a:blipFill>
                      </a:tcPr>
                    </a:tc>
                  </a:tr>
                  <a:tr h="761937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6458" t="-168000" r="-198524" b="-1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9398" t="-168000" r="-102256" b="-1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4613" t="-168000" r="-369" b="-196800"/>
                          </a:stretch>
                        </a:blipFill>
                      </a:tcPr>
                    </a:tc>
                  </a:tr>
                  <a:tr h="761937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6458" t="-268000" r="-198524" b="-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9398" t="-268000" r="-102256" b="-96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4613" t="-268000" r="-369" b="-96800"/>
                          </a:stretch>
                        </a:blipFill>
                      </a:tcPr>
                    </a:tc>
                  </a:tr>
                  <a:tr h="739585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6458" t="-380165" r="-198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59398" t="-380165" r="-102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54613" t="-380165" r="-3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986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033430" cy="709865"/>
          </a:xfrm>
        </p:spPr>
        <p:txBody>
          <a:bodyPr/>
          <a:lstStyle/>
          <a:p>
            <a:r>
              <a:rPr lang="en-GB" dirty="0" smtClean="0"/>
              <a:t>The length of the von Koch curve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long is this fractal, the von Koch curve?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It is infinitely long!</a:t>
            </a:r>
          </a:p>
        </p:txBody>
      </p:sp>
      <p:pic>
        <p:nvPicPr>
          <p:cNvPr id="7" name="Picture 6" descr="http://www.fractalcurves.com/images/big_Koc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95" y="3286241"/>
            <a:ext cx="4606925" cy="134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731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Measuring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Funny things can happen when we measure fractals.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The von Koch curve is infinitely long, yet does not stretch infinitely far in any one direction.</a:t>
            </a:r>
          </a:p>
          <a:p>
            <a:r>
              <a:rPr lang="en-GB" dirty="0" smtClean="0"/>
              <a:t>The </a:t>
            </a:r>
            <a:r>
              <a:rPr lang="en-GB" dirty="0" err="1" smtClean="0"/>
              <a:t>Sierpinski</a:t>
            </a:r>
            <a:r>
              <a:rPr lang="en-GB" dirty="0" smtClean="0"/>
              <a:t> carpet has zero area, yet we can still see it.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Why do fractals have these strange properties? </a:t>
            </a:r>
          </a:p>
          <a:p>
            <a:pPr marL="0" indent="0">
              <a:buNone/>
            </a:pPr>
            <a:r>
              <a:rPr lang="en-GB" dirty="0" smtClean="0"/>
              <a:t>It is to do with dimension!</a:t>
            </a:r>
          </a:p>
        </p:txBody>
      </p:sp>
    </p:spTree>
    <p:extLst>
      <p:ext uri="{BB962C8B-B14F-4D97-AF65-F5344CB8AC3E}">
        <p14:creationId xmlns:p14="http://schemas.microsoft.com/office/powerpoint/2010/main" val="80595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654018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Lines have one dimension, planes have two dimensions, and our space has three dimensions.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dimension might a fractal have?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11300" y="4368801"/>
            <a:ext cx="1689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9850" y="3678557"/>
            <a:ext cx="1365250" cy="1365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55" y="3681096"/>
            <a:ext cx="1210945" cy="137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7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Fractal dimension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0" y="2616200"/>
            <a:ext cx="6838950" cy="73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dimension of a fractal is not </a:t>
            </a:r>
            <a:r>
              <a:rPr lang="en-GB" dirty="0" smtClean="0"/>
              <a:t>generally a </a:t>
            </a:r>
            <a:r>
              <a:rPr lang="en-GB" dirty="0" smtClean="0"/>
              <a:t>whole </a:t>
            </a:r>
            <a:r>
              <a:rPr lang="en-GB" dirty="0" smtClean="0"/>
              <a:t>number!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284522"/>
              </p:ext>
            </p:extLst>
          </p:nvPr>
        </p:nvGraphicFramePr>
        <p:xfrm>
          <a:off x="1009650" y="3975100"/>
          <a:ext cx="6591852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3" imgW="5730132" imgH="1690011" progId="Word.Document.12">
                  <p:embed/>
                </p:oleObj>
              </mc:Choice>
              <mc:Fallback>
                <p:oleObj name="Document" r:id="rId3" imgW="5730132" imgH="1690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9650" y="3975100"/>
                        <a:ext cx="6591852" cy="1944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1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Fractal dimension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2489200"/>
            <a:ext cx="8001000" cy="66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closer the dimension is to two, the more solid the fractal appears.</a:t>
            </a:r>
            <a:endParaRPr lang="en-GB" dirty="0"/>
          </a:p>
        </p:txBody>
      </p:sp>
      <p:pic>
        <p:nvPicPr>
          <p:cNvPr id="2054" name="Picture 6" descr="http://classes.yale.edu/fractals/FracAndDim/SImDim/KD1.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664075"/>
            <a:ext cx="2686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lasses.yale.edu/fractals/FracAndDim/SImDim/KD1.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670676"/>
            <a:ext cx="2686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lasses.yale.edu/fractals/FracAndDim/SImDim/KD1.9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670676"/>
            <a:ext cx="2686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lasses.yale.edu/fractals/FracAndDim/SImDim/KD1.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219197"/>
            <a:ext cx="2686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lasses.yale.edu/fractals/FracAndDim/SImDim/KD1.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850" y="3222498"/>
            <a:ext cx="2686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lasses.yale.edu/fractals/FracAndDim/SImDim/KD1.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219197"/>
            <a:ext cx="26860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33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Relating dimension to 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1382" y="3482975"/>
                <a:ext cx="1980418" cy="546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Scale factor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1382" y="3482975"/>
                <a:ext cx="1980418" cy="546100"/>
              </a:xfrm>
              <a:blipFill rotWithShape="1">
                <a:blip r:embed="rId2"/>
                <a:stretch>
                  <a:fillRect l="-2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841500" y="47117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56100" y="4445000"/>
            <a:ext cx="0" cy="54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22600" y="4438650"/>
            <a:ext cx="0" cy="54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76900" y="4445000"/>
            <a:ext cx="0" cy="546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016782" y="2641600"/>
                <a:ext cx="7276318" cy="5461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 3" charset="2"/>
                  <a:buNone/>
                </a:pPr>
                <a:r>
                  <a:rPr lang="en-GB" dirty="0" smtClean="0"/>
                  <a:t>A line is made up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dirty="0" smtClean="0"/>
                  <a:t> copies of itself scaled by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2" y="2641600"/>
                <a:ext cx="7276318" cy="546100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3798082" y="5892800"/>
            <a:ext cx="1980418" cy="54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/>
              <a:t>4 copies</a:t>
            </a:r>
            <a:endParaRPr lang="en-GB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089400" y="2870200"/>
            <a:ext cx="609600" cy="510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27300" y="4029075"/>
            <a:ext cx="38100" cy="409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68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02" y="2514600"/>
            <a:ext cx="1720516" cy="17205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6782" y="2490537"/>
            <a:ext cx="6936092" cy="1756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are we?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16782" y="2641600"/>
            <a:ext cx="5215576" cy="159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31166"/>
              </a:buClr>
              <a:buFont typeface="Wingdings 3" charset="2"/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Mairi Walker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Final year maths PhD student at The Open University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Studying links between geometry and numbers</a:t>
            </a:r>
          </a:p>
          <a:p>
            <a:pPr>
              <a:buClr>
                <a:srgbClr val="B31166"/>
              </a:buClr>
            </a:pP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</a:t>
            </a: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lso interested in the history of maths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1226" y="4587240"/>
            <a:ext cx="6936092" cy="17566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72864" y="4750334"/>
            <a:ext cx="4880010" cy="159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B31166"/>
              </a:buClr>
              <a:buFont typeface="Wingdings 3" charset="2"/>
              <a:buNone/>
            </a:pP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David </a:t>
            </a:r>
            <a:r>
              <a:rPr lang="en-GB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Martí</a:t>
            </a:r>
            <a:r>
              <a:rPr lang="en-GB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Pete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Second year PhD student at The Open University</a:t>
            </a:r>
          </a:p>
          <a:p>
            <a:pPr>
              <a:buClr>
                <a:srgbClr val="B31166"/>
              </a:buClr>
            </a:pPr>
            <a:r>
              <a:rPr lang="en-GB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Studying complex dynamics</a:t>
            </a:r>
          </a:p>
        </p:txBody>
      </p:sp>
      <p:pic>
        <p:nvPicPr>
          <p:cNvPr id="3" name="Picture 2" descr="perfil_squa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6" y="4606958"/>
            <a:ext cx="1727878" cy="171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4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Relating dimension to 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96473" y="3619500"/>
                <a:ext cx="1980418" cy="5461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 smtClean="0"/>
                  <a:t>Scale factor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473" y="3619500"/>
                <a:ext cx="1980418" cy="546100"/>
              </a:xfrm>
              <a:blipFill rotWithShape="1">
                <a:blip r:embed="rId2"/>
                <a:stretch>
                  <a:fillRect l="-2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6630182" y="4762500"/>
            <a:ext cx="1980418" cy="54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/>
              <a:t>16 copies</a:t>
            </a:r>
            <a:endParaRPr lang="en-GB" dirty="0"/>
          </a:p>
        </p:txBody>
      </p:sp>
      <p:sp>
        <p:nvSpPr>
          <p:cNvPr id="12" name="Right Brace 11"/>
          <p:cNvSpPr/>
          <p:nvPr/>
        </p:nvSpPr>
        <p:spPr>
          <a:xfrm>
            <a:off x="5880100" y="3619500"/>
            <a:ext cx="609600" cy="2654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86000" y="4165600"/>
            <a:ext cx="558018" cy="43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959100" y="3619500"/>
            <a:ext cx="2654300" cy="265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>
            <a:stCxn id="4" idx="0"/>
          </p:cNvCxnSpPr>
          <p:nvPr/>
        </p:nvCxnSpPr>
        <p:spPr>
          <a:xfrm>
            <a:off x="4286250" y="3619500"/>
            <a:ext cx="0" cy="2641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959351" y="3632200"/>
            <a:ext cx="6349" cy="2628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00450" y="3632200"/>
            <a:ext cx="19050" cy="2628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984500" y="4268787"/>
            <a:ext cx="2628900" cy="381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>
            <a:off x="4283075" y="4305300"/>
            <a:ext cx="6349" cy="26289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3"/>
          </p:cNvCxnSpPr>
          <p:nvPr/>
        </p:nvCxnSpPr>
        <p:spPr>
          <a:xfrm flipH="1">
            <a:off x="2984500" y="4946650"/>
            <a:ext cx="2628900" cy="95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812800" y="2578100"/>
            <a:ext cx="7721600" cy="73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/>
              <a:t>A square is made up of </a:t>
            </a:r>
            <a:r>
              <a:rPr lang="en-GB" i="1" dirty="0" smtClean="0"/>
              <a:t>(1/r)</a:t>
            </a:r>
            <a:r>
              <a:rPr lang="en-GB" i="1" baseline="30000" dirty="0" smtClean="0"/>
              <a:t>2</a:t>
            </a:r>
            <a:r>
              <a:rPr lang="en-GB" dirty="0" smtClean="0"/>
              <a:t> copies of itself scaled by a factor of </a:t>
            </a:r>
            <a:r>
              <a:rPr lang="en-GB" i="1" dirty="0" smtClean="0"/>
              <a:t>r</a:t>
            </a:r>
            <a:r>
              <a:rPr lang="en-GB" dirty="0" smtClean="0"/>
              <a:t>.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406490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Relating dimension to </a:t>
            </a:r>
            <a:r>
              <a:rPr lang="en-GB" dirty="0" smtClean="0"/>
              <a:t>measurements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673100" y="2641600"/>
                <a:ext cx="7937500" cy="36449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83464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6012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23444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50876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8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0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225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24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 smtClean="0"/>
                  <a:t>A </a:t>
                </a:r>
                <a:r>
                  <a:rPr lang="en-GB" dirty="0"/>
                  <a:t>line is made up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copies of itself scaled by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A square is made 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 smtClean="0"/>
                  <a:t> copies of itself scaled by a factor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r>
                  <a:rPr lang="en-GB" dirty="0" smtClean="0"/>
                  <a:t>A cube is made up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copies of itself scaled by a factor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 smtClean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We have the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2641600"/>
                <a:ext cx="7937500" cy="3644900"/>
              </a:xfrm>
              <a:prstGeom prst="rect">
                <a:avLst/>
              </a:prstGeom>
              <a:blipFill rotWithShape="0">
                <a:blip r:embed="rId2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60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Fractal dimension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4382" y="2489200"/>
                <a:ext cx="6946118" cy="3962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What is the dimension? We need to solve the equation for 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382" y="2489200"/>
                <a:ext cx="6946118" cy="3962400"/>
              </a:xfrm>
              <a:blipFill rotWithShape="0">
                <a:blip r:embed="rId2"/>
                <a:stretch>
                  <a:fillRect l="-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80" y="3513747"/>
            <a:ext cx="1732464" cy="1481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539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formula for fractal dimension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5970" y="2692400"/>
                <a:ext cx="6345260" cy="353060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 smtClean="0"/>
                  <a:t>Take logs on both sides: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GB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func>
                        <m:func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en-GB" dirty="0" smtClean="0"/>
                  <a:t>Giving the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970" y="2692400"/>
                <a:ext cx="6345260" cy="3530600"/>
              </a:xfrm>
              <a:blipFill rotWithShape="0">
                <a:blip r:embed="rId2"/>
                <a:stretch>
                  <a:fillRect l="-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88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dimension of the </a:t>
            </a:r>
            <a:r>
              <a:rPr lang="en-GB" dirty="0" err="1" smtClean="0"/>
              <a:t>Sierpinski</a:t>
            </a:r>
            <a:r>
              <a:rPr lang="en-GB" dirty="0" smtClean="0"/>
              <a:t> triangle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2400" y="2489200"/>
                <a:ext cx="3632200" cy="3530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 smtClean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=1.58496…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2400" y="2489200"/>
                <a:ext cx="3632200" cy="35306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29" y="3002572"/>
            <a:ext cx="2648390" cy="2264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048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 and measuring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432" y="2247900"/>
            <a:ext cx="6879444" cy="4397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The dimension can tell you a bit about the measurements of a fractal.</a:t>
            </a:r>
          </a:p>
          <a:p>
            <a:pPr marL="0" indent="0">
              <a:buNone/>
            </a:pPr>
            <a:endParaRPr lang="en-GB" dirty="0" smtClean="0"/>
          </a:p>
          <a:p>
            <a:pPr lvl="0"/>
            <a:r>
              <a:rPr lang="en-GB" dirty="0"/>
              <a:t>If the dimension is less than 1 then the </a:t>
            </a:r>
            <a:r>
              <a:rPr lang="en-GB" dirty="0" smtClean="0"/>
              <a:t>length and area will </a:t>
            </a:r>
            <a:r>
              <a:rPr lang="en-GB" dirty="0"/>
              <a:t>be </a:t>
            </a:r>
            <a:r>
              <a:rPr lang="en-GB" dirty="0"/>
              <a:t>0</a:t>
            </a:r>
            <a:r>
              <a:rPr lang="en-GB" dirty="0" smtClean="0"/>
              <a:t>.</a:t>
            </a:r>
            <a:endParaRPr lang="en-GB" dirty="0"/>
          </a:p>
          <a:p>
            <a:pPr lvl="0"/>
            <a:r>
              <a:rPr lang="en-GB" dirty="0"/>
              <a:t>If the dimension is between 1 and 2 then length will be infinite but area will be zero.</a:t>
            </a:r>
          </a:p>
          <a:p>
            <a:pPr lvl="0"/>
            <a:r>
              <a:rPr lang="en-GB" dirty="0"/>
              <a:t>If the dimension is bigger than 2 then both length and area will be infinite</a:t>
            </a:r>
            <a:r>
              <a:rPr lang="en-GB" dirty="0" smtClean="0"/>
              <a:t>.</a:t>
            </a:r>
          </a:p>
          <a:p>
            <a:pPr marL="0" lv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This is how come the </a:t>
            </a:r>
            <a:r>
              <a:rPr lang="en-GB" dirty="0" err="1" smtClean="0"/>
              <a:t>Sierpinski</a:t>
            </a:r>
            <a:r>
              <a:rPr lang="en-GB" dirty="0" smtClean="0"/>
              <a:t> triangle has infinite length but zero area!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24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more strange!</a:t>
            </a:r>
            <a:endParaRPr lang="en-US" dirty="0"/>
          </a:p>
        </p:txBody>
      </p:sp>
      <p:pic>
        <p:nvPicPr>
          <p:cNvPr id="12" name="Picture 11" descr="LSl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565399"/>
            <a:ext cx="5816600" cy="388258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70545" y="4953000"/>
            <a:ext cx="2521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Peano</a:t>
            </a:r>
            <a:r>
              <a:rPr lang="en-US" dirty="0" smtClean="0"/>
              <a:t> curves are</a:t>
            </a:r>
          </a:p>
          <a:p>
            <a:r>
              <a:rPr lang="en-US" dirty="0" smtClean="0"/>
              <a:t>able to fill the whole</a:t>
            </a:r>
          </a:p>
          <a:p>
            <a:r>
              <a:rPr lang="en-US" dirty="0" smtClean="0"/>
              <a:t>plane!</a:t>
            </a:r>
          </a:p>
        </p:txBody>
      </p:sp>
    </p:spTree>
    <p:extLst>
      <p:ext uri="{BB962C8B-B14F-4D97-AF65-F5344CB8AC3E}">
        <p14:creationId xmlns:p14="http://schemas.microsoft.com/office/powerpoint/2010/main" val="1924625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long is the coastline of Great Britain?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984218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coastline of Great Britain is not a self-similar fractal, so we can’t use our formula to work out its dimension. However, there are other ways of working out the dimension of fractals.</a:t>
            </a:r>
          </a:p>
          <a:p>
            <a:pPr marL="0" indent="0">
              <a:buNone/>
            </a:pPr>
            <a:r>
              <a:rPr lang="en-GB" dirty="0" smtClean="0"/>
              <a:t>It can be calculated that the dimension of the coastline of Great Britain is around 1.26.</a:t>
            </a:r>
          </a:p>
          <a:p>
            <a:pPr marL="0" indent="0">
              <a:buNone/>
            </a:pPr>
            <a:r>
              <a:rPr lang="en-GB" dirty="0" smtClean="0"/>
              <a:t>So how long is the coastline of Great Britain? It is infinitely long!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100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time…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4382" y="2362200"/>
            <a:ext cx="6704818" cy="37211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can we make a flat map of the spherical Earth? Are some methods better than others? Why don’t planes fly following straight lines?</a:t>
            </a:r>
            <a:endParaRPr lang="en-GB" dirty="0"/>
          </a:p>
        </p:txBody>
      </p:sp>
      <p:pic>
        <p:nvPicPr>
          <p:cNvPr id="3" name="Picture 2" descr="im_IMG_0620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036110"/>
            <a:ext cx="2324100" cy="2324100"/>
          </a:xfrm>
          <a:prstGeom prst="rect">
            <a:avLst/>
          </a:prstGeom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55" y="4241435"/>
            <a:ext cx="2829519" cy="1959704"/>
          </a:xfrm>
          <a:prstGeom prst="rect">
            <a:avLst/>
          </a:prstGeom>
        </p:spPr>
      </p:pic>
      <p:pic>
        <p:nvPicPr>
          <p:cNvPr id="5" name="Picture 4" descr="a-really-cool-looking-comp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95182"/>
            <a:ext cx="2009775" cy="200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</a:t>
            </a:r>
            <a:endParaRPr lang="en-GB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51275" y="2852738"/>
            <a:ext cx="4900613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GB" altLang="en-US">
                <a:solidFill>
                  <a:schemeClr val="tx1"/>
                </a:solidFill>
              </a:rPr>
              <a:t>email: 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David.MartiPete@open.ac.uk</a:t>
            </a:r>
            <a:r>
              <a:rPr lang="en-GB" altLang="en-US">
                <a:solidFill>
                  <a:srgbClr val="006699"/>
                </a:solidFill>
              </a:rPr>
              <a:t/>
            </a:r>
            <a:br>
              <a:rPr lang="en-GB" altLang="en-US">
                <a:solidFill>
                  <a:srgbClr val="006699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website: 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users.mct.open.ac.uk/dmp387</a:t>
            </a:r>
          </a:p>
          <a:p>
            <a:pPr algn="l" eaLnBrk="1" hangingPunct="1"/>
            <a:r>
              <a:rPr lang="en-GB" altLang="en-US">
                <a:solidFill>
                  <a:schemeClr val="tx1"/>
                </a:solidFill>
              </a:rPr>
              <a:t>twitter: 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@davidmartipete</a:t>
            </a:r>
            <a:r>
              <a:rPr lang="en-GB" altLang="en-US"/>
              <a:t> </a:t>
            </a:r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endParaRPr lang="en-GB" altLang="en-US">
              <a:solidFill>
                <a:schemeClr val="tx1"/>
              </a:solidFill>
            </a:endParaRPr>
          </a:p>
          <a:p>
            <a:pPr algn="l" eaLnBrk="1" hangingPunct="1"/>
            <a:r>
              <a:rPr lang="en-GB" altLang="en-US">
                <a:solidFill>
                  <a:schemeClr val="tx1"/>
                </a:solidFill>
              </a:rPr>
              <a:t>email:</a:t>
            </a:r>
            <a:r>
              <a:rPr lang="en-GB" altLang="en-US">
                <a:solidFill>
                  <a:schemeClr val="tx1"/>
                </a:solidFill>
                <a:latin typeface="OCR-A BT" pitchFamily="34" charset="0"/>
              </a:rPr>
              <a:t> 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Mairi.Walker@open.ac.uk</a:t>
            </a:r>
            <a:r>
              <a:rPr lang="en-GB" altLang="en-US">
                <a:solidFill>
                  <a:srgbClr val="006699"/>
                </a:solidFill>
              </a:rPr>
              <a:t/>
            </a:r>
            <a:br>
              <a:rPr lang="en-GB" altLang="en-US">
                <a:solidFill>
                  <a:srgbClr val="006699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website: 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www.mairiwalker.co.uk</a:t>
            </a:r>
          </a:p>
          <a:p>
            <a:pPr algn="l" eaLnBrk="1" hangingPunct="1"/>
            <a:r>
              <a:rPr lang="en-GB" altLang="en-US">
                <a:solidFill>
                  <a:schemeClr val="tx1"/>
                </a:solidFill>
              </a:rPr>
              <a:t>twitter: 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@mairi</a:t>
            </a:r>
            <a:r>
              <a:rPr lang="en-GB" altLang="en-US">
                <a:solidFill>
                  <a:srgbClr val="006699"/>
                </a:solidFill>
              </a:rPr>
              <a:t>_</a:t>
            </a:r>
            <a:r>
              <a:rPr lang="en-GB" altLang="en-US">
                <a:solidFill>
                  <a:srgbClr val="006699"/>
                </a:solidFill>
                <a:latin typeface="OCR-A BT" pitchFamily="34" charset="0"/>
              </a:rPr>
              <a:t>walker</a:t>
            </a: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8" name="Picture 11" descr="STEMNET_logo_with_strap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31" y="5139500"/>
            <a:ext cx="257968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" y="2935224"/>
            <a:ext cx="2709052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doing?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525296"/>
            <a:ext cx="6345260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We have organised a series of workshops to show you what it’s like to study maths at university. We’ve based the themes on aspects of our own research, and some of our favourite topics!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workshops are:</a:t>
            </a:r>
          </a:p>
          <a:p>
            <a:r>
              <a:rPr lang="en-GB" dirty="0" smtClean="0"/>
              <a:t>From polygons to polyhedra and beyond</a:t>
            </a:r>
          </a:p>
          <a:p>
            <a:r>
              <a:rPr lang="en-GB" dirty="0" smtClean="0"/>
              <a:t>Fractals everywhere</a:t>
            </a:r>
          </a:p>
          <a:p>
            <a:r>
              <a:rPr lang="en-GB" dirty="0" smtClean="0"/>
              <a:t>Mapping the world</a:t>
            </a:r>
          </a:p>
        </p:txBody>
      </p:sp>
    </p:spTree>
    <p:extLst>
      <p:ext uri="{BB962C8B-B14F-4D97-AF65-F5344CB8AC3E}">
        <p14:creationId xmlns:p14="http://schemas.microsoft.com/office/powerpoint/2010/main" val="214179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long is the coastline of Great Britain?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401441"/>
              </p:ext>
            </p:extLst>
          </p:nvPr>
        </p:nvGraphicFramePr>
        <p:xfrm>
          <a:off x="565484" y="4402224"/>
          <a:ext cx="79889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674"/>
                <a:gridCol w="2827421"/>
                <a:gridCol w="338087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Map</a:t>
                      </a:r>
                      <a:r>
                        <a:rPr lang="en-GB" baseline="0" dirty="0" smtClean="0"/>
                        <a:t> scale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Length of string (cm)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Length of coastline (km)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1:26,300,000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3829.8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1:11,100,000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4062.6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1:5,260,000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88.9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4676.1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1:4,170,000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5212.5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3767" y="2622880"/>
            <a:ext cx="543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measure the length of a coastline using a map and string. Using the map’s scale you can convert the length of the coastline on the map to the actual length of the coastline. </a:t>
            </a:r>
            <a:endParaRPr lang="en-GB" dirty="0"/>
          </a:p>
        </p:txBody>
      </p:sp>
      <p:pic>
        <p:nvPicPr>
          <p:cNvPr id="6" name="Picture 5" descr="http://classes.yale.edu/fractals/panorama/nature/Coastlines/MedEngP2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147" y="2334819"/>
            <a:ext cx="1657853" cy="1741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69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coastline paradox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30" y="2489200"/>
            <a:ext cx="6328611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coastline paradox</a:t>
            </a:r>
            <a:r>
              <a:rPr lang="en-GB" dirty="0"/>
              <a:t> is the observation that the length of a coastline is ambiguous, or, in mathematical terms, not well-defined; the length of a coastline depends on the scale at which you measure it, and increases without limit as the scale </a:t>
            </a:r>
            <a:r>
              <a:rPr lang="en-GB" dirty="0" smtClean="0"/>
              <a:t>increases.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coastline paradox happens because coastlines </a:t>
            </a:r>
            <a:r>
              <a:rPr lang="en-GB" dirty="0"/>
              <a:t>are examples of </a:t>
            </a:r>
            <a:r>
              <a:rPr lang="en-GB" b="1" dirty="0" smtClean="0"/>
              <a:t>fractals</a:t>
            </a:r>
            <a:r>
              <a:rPr lang="en-GB" dirty="0" smtClean="0"/>
              <a:t>, mathematical shapes or objects that exhibit a repeating pattern that displays at every scale.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6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Self-similarity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327275"/>
            <a:ext cx="7149150" cy="11804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An object is </a:t>
            </a:r>
            <a:r>
              <a:rPr lang="en-GB" b="1" dirty="0" smtClean="0"/>
              <a:t>self-similar</a:t>
            </a:r>
            <a:r>
              <a:rPr lang="en-GB" dirty="0" smtClean="0"/>
              <a:t> if parts of it look sort of like the whole thing. If parts of it look exactly like the whole thing only smaller, then the object is </a:t>
            </a:r>
            <a:r>
              <a:rPr lang="en-GB" b="1" dirty="0" smtClean="0"/>
              <a:t>strictly self-similar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3" y="3483643"/>
            <a:ext cx="1973178" cy="1846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04" y="3507707"/>
            <a:ext cx="2244307" cy="179544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913009" y="5656678"/>
            <a:ext cx="7100523" cy="66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/>
              <a:t>An object has </a:t>
            </a:r>
            <a:r>
              <a:rPr lang="en-GB" b="1" dirty="0" smtClean="0"/>
              <a:t>structure at all scales </a:t>
            </a:r>
            <a:r>
              <a:rPr lang="en-GB" dirty="0" smtClean="0"/>
              <a:t>if you can zoom in to any point, infinitely far, and keep finding more and more detail.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71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Fractals in nature</a:t>
            </a:r>
            <a:endParaRPr lang="en-US" dirty="0"/>
          </a:p>
        </p:txBody>
      </p:sp>
      <p:pic>
        <p:nvPicPr>
          <p:cNvPr id="8" name="Content Placeholder 7" descr="bodies-revealed_34-400x60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8" r="4069"/>
          <a:stretch/>
        </p:blipFill>
        <p:spPr>
          <a:xfrm>
            <a:off x="543743" y="2790824"/>
            <a:ext cx="2072432" cy="3536951"/>
          </a:xfrm>
        </p:spPr>
      </p:pic>
      <p:pic>
        <p:nvPicPr>
          <p:cNvPr id="9" name="Picture 8" descr="Lc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5" y="4205113"/>
            <a:ext cx="2667000" cy="2122662"/>
          </a:xfrm>
          <a:prstGeom prst="rect">
            <a:avLst/>
          </a:prstGeom>
        </p:spPr>
      </p:pic>
      <p:pic>
        <p:nvPicPr>
          <p:cNvPr id="10" name="Picture 9" descr="img_22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6541">
            <a:off x="6293426" y="1636959"/>
            <a:ext cx="1948298" cy="3532913"/>
          </a:xfrm>
          <a:prstGeom prst="rect">
            <a:avLst/>
          </a:prstGeom>
        </p:spPr>
      </p:pic>
      <p:pic>
        <p:nvPicPr>
          <p:cNvPr id="11" name="Picture 10" descr="snowflake-fract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97" y="2425700"/>
            <a:ext cx="1909003" cy="210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8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fractals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6518" cy="84354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They are </a:t>
            </a:r>
            <a:r>
              <a:rPr lang="en-GB" b="1" dirty="0" smtClean="0"/>
              <a:t>strictly self-similar</a:t>
            </a:r>
            <a:r>
              <a:rPr lang="en-GB" dirty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66" y="3510547"/>
            <a:ext cx="1732464" cy="1481505"/>
          </a:xfrm>
          <a:prstGeom prst="rect">
            <a:avLst/>
          </a:prstGeom>
          <a:noFill/>
        </p:spPr>
      </p:pic>
      <p:pic>
        <p:nvPicPr>
          <p:cNvPr id="5" name="Picture 4" descr="http://upload.wikimedia.org/wikipedia/commons/f/f7/Sierpinski_carpet_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03" y="3520072"/>
            <a:ext cx="1509762" cy="150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fractalcurves.com/images/big_Koch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31" y="5193193"/>
            <a:ext cx="2868947" cy="83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50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27098"/>
            <a:ext cx="6536542" cy="709865"/>
          </a:xfrm>
        </p:spPr>
        <p:txBody>
          <a:bodyPr/>
          <a:lstStyle/>
          <a:p>
            <a:r>
              <a:rPr lang="en-GB" dirty="0"/>
              <a:t>Constructing geometric fractals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859892" cy="35306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They can be created using a recursive rule.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7"/>
          <a:stretch/>
        </p:blipFill>
        <p:spPr>
          <a:xfrm>
            <a:off x="1731879" y="3341022"/>
            <a:ext cx="2707774" cy="2940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3621" y="3548651"/>
            <a:ext cx="20453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“Draw an equilateral triangle in the middle third of each straight line then remove the base.”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644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717</TotalTime>
  <Words>1172</Words>
  <Application>Microsoft Office PowerPoint</Application>
  <PresentationFormat>On-screen Show (4:3)</PresentationFormat>
  <Paragraphs>174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Ion Boardroom</vt:lpstr>
      <vt:lpstr>Document</vt:lpstr>
      <vt:lpstr>Fractals everywhere</vt:lpstr>
      <vt:lpstr>Who are we?</vt:lpstr>
      <vt:lpstr>What are we doing?</vt:lpstr>
      <vt:lpstr>How long is the coastline of Great Britain?</vt:lpstr>
      <vt:lpstr>The coastline paradox</vt:lpstr>
      <vt:lpstr>Self-similarity</vt:lpstr>
      <vt:lpstr>Fractals in nature</vt:lpstr>
      <vt:lpstr>Geometric fractals</vt:lpstr>
      <vt:lpstr>Constructing geometric fractals</vt:lpstr>
      <vt:lpstr>Constructing geometric fractals</vt:lpstr>
      <vt:lpstr>Measuring self-similar fractals</vt:lpstr>
      <vt:lpstr>Measuring self-similar fractals</vt:lpstr>
      <vt:lpstr>The length of the von Koch curve</vt:lpstr>
      <vt:lpstr>The length of the von Koch curve</vt:lpstr>
      <vt:lpstr>Measuring fractals</vt:lpstr>
      <vt:lpstr>Dimension</vt:lpstr>
      <vt:lpstr>Fractal dimension</vt:lpstr>
      <vt:lpstr>Fractal dimension</vt:lpstr>
      <vt:lpstr>Relating dimension to measurements</vt:lpstr>
      <vt:lpstr>Relating dimension to measurements</vt:lpstr>
      <vt:lpstr>Relating dimension to measurements</vt:lpstr>
      <vt:lpstr>Fractal dimension</vt:lpstr>
      <vt:lpstr>A formula for fractal dimension</vt:lpstr>
      <vt:lpstr>The dimension of the Sierpinski triangle</vt:lpstr>
      <vt:lpstr>Dimension and measuring</vt:lpstr>
      <vt:lpstr>Even more strange!</vt:lpstr>
      <vt:lpstr>How long is the coastline of Great Britain?</vt:lpstr>
      <vt:lpstr>Next time…</vt:lpstr>
      <vt:lpstr>Thanks 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???</dc:title>
  <dc:creator>Mairi Walker</dc:creator>
  <cp:lastModifiedBy>Mairi.Walker</cp:lastModifiedBy>
  <cp:revision>66</cp:revision>
  <dcterms:created xsi:type="dcterms:W3CDTF">2015-01-12T18:56:37Z</dcterms:created>
  <dcterms:modified xsi:type="dcterms:W3CDTF">2015-01-22T11:16:02Z</dcterms:modified>
</cp:coreProperties>
</file>