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2"/>
  </p:notesMasterIdLst>
  <p:sldIdLst>
    <p:sldId id="256" r:id="rId2"/>
    <p:sldId id="279" r:id="rId3"/>
    <p:sldId id="258" r:id="rId4"/>
    <p:sldId id="305" r:id="rId5"/>
    <p:sldId id="308" r:id="rId6"/>
    <p:sldId id="309" r:id="rId7"/>
    <p:sldId id="319" r:id="rId8"/>
    <p:sldId id="315" r:id="rId9"/>
    <p:sldId id="317" r:id="rId10"/>
    <p:sldId id="310" r:id="rId11"/>
    <p:sldId id="311" r:id="rId12"/>
    <p:sldId id="314" r:id="rId13"/>
    <p:sldId id="313" r:id="rId14"/>
    <p:sldId id="312" r:id="rId15"/>
    <p:sldId id="316" r:id="rId16"/>
    <p:sldId id="307" r:id="rId17"/>
    <p:sldId id="306" r:id="rId18"/>
    <p:sldId id="318" r:id="rId19"/>
    <p:sldId id="273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76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075FC-4247-4BB8-A77C-AE2B59736A94}" type="datetimeFigureOut">
              <a:rPr lang="en-GB" smtClean="0"/>
              <a:t>30/01/15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CC90F-DCA5-4821-8075-BC71B5A6F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9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5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1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5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10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9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9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4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8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2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8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1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5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7152848" cy="2550877"/>
          </a:xfrm>
        </p:spPr>
        <p:txBody>
          <a:bodyPr/>
          <a:lstStyle/>
          <a:p>
            <a:r>
              <a:rPr lang="en-GB" dirty="0" smtClean="0"/>
              <a:t>Mapping the world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 Paul’s Geometry </a:t>
            </a:r>
            <a:r>
              <a:rPr lang="en-GB" dirty="0" err="1" smtClean="0"/>
              <a:t>Masterclass</a:t>
            </a:r>
            <a:r>
              <a:rPr lang="en-GB" dirty="0" smtClean="0"/>
              <a:t> III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Mercator’s world map (1569)</a:t>
            </a:r>
            <a:endParaRPr lang="en-US" dirty="0"/>
          </a:p>
        </p:txBody>
      </p:sp>
      <p:pic>
        <p:nvPicPr>
          <p:cNvPr id="6" name="Picture 5" descr="1024px-Mercator_15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281138"/>
            <a:ext cx="5962650" cy="37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5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made?</a:t>
            </a:r>
            <a:endParaRPr lang="en-US" dirty="0"/>
          </a:p>
        </p:txBody>
      </p:sp>
      <p:pic>
        <p:nvPicPr>
          <p:cNvPr id="3" name="Picture 2" descr="me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324100"/>
            <a:ext cx="6511925" cy="40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5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Mercator’s projection</a:t>
            </a:r>
            <a:endParaRPr lang="en-US" dirty="0"/>
          </a:p>
        </p:txBody>
      </p:sp>
      <p:pic>
        <p:nvPicPr>
          <p:cNvPr id="4" name="Picture 3" descr="mercator_classic_world_political_wall_mural_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8" y="2281530"/>
            <a:ext cx="6143625" cy="41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the distortion?</a:t>
            </a:r>
            <a:endParaRPr lang="en-US" dirty="0"/>
          </a:p>
        </p:txBody>
      </p:sp>
      <p:pic>
        <p:nvPicPr>
          <p:cNvPr id="4" name="Picture 3" descr="640px-Tissot_world_from_sp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009860"/>
            <a:ext cx="3419475" cy="3344674"/>
          </a:xfrm>
          <a:prstGeom prst="rect">
            <a:avLst/>
          </a:prstGeom>
        </p:spPr>
      </p:pic>
      <p:pic>
        <p:nvPicPr>
          <p:cNvPr id="5" name="Picture 4" descr="640px-Tissot_merca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46" y="3073400"/>
            <a:ext cx="3467764" cy="321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" y="2336800"/>
            <a:ext cx="586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Mathematicians use a tool called </a:t>
            </a:r>
            <a:r>
              <a:rPr lang="en-US" b="1" dirty="0" err="1" smtClean="0"/>
              <a:t>Tissot’s</a:t>
            </a:r>
            <a:r>
              <a:rPr lang="en-US" b="1" dirty="0" smtClean="0"/>
              <a:t> </a:t>
            </a:r>
            <a:r>
              <a:rPr lang="en-US" b="1" dirty="0" err="1" smtClean="0"/>
              <a:t>indicatrix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0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Stereographic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82" y="2387600"/>
            <a:ext cx="6345260" cy="353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is an example of another </a:t>
            </a:r>
            <a:r>
              <a:rPr lang="en-US" b="1" dirty="0" smtClean="0"/>
              <a:t>conformal</a:t>
            </a:r>
            <a:r>
              <a:rPr lang="en-US" dirty="0" smtClean="0"/>
              <a:t> projection,</a:t>
            </a:r>
          </a:p>
          <a:p>
            <a:pPr marL="0" indent="0">
              <a:buNone/>
            </a:pPr>
            <a:r>
              <a:rPr lang="en-US" dirty="0" smtClean="0"/>
              <a:t>this means that it maps circles to circles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r, in other words, it preserves angles</a:t>
            </a:r>
          </a:p>
        </p:txBody>
      </p:sp>
      <p:pic>
        <p:nvPicPr>
          <p:cNvPr id="6" name="Picture 5" descr="ster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35400"/>
            <a:ext cx="6718300" cy="2844800"/>
          </a:xfrm>
          <a:prstGeom prst="rect">
            <a:avLst/>
          </a:prstGeom>
        </p:spPr>
      </p:pic>
      <p:pic>
        <p:nvPicPr>
          <p:cNvPr id="7" name="Picture 6" descr="Stereographic_projection_S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717800"/>
            <a:ext cx="24257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2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projections</a:t>
            </a:r>
            <a:endParaRPr lang="en-US" dirty="0"/>
          </a:p>
        </p:txBody>
      </p:sp>
      <p:pic>
        <p:nvPicPr>
          <p:cNvPr id="4" name="Picture 3" descr="300px-Mollweide_projection_S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286000"/>
            <a:ext cx="3857143" cy="1941428"/>
          </a:xfrm>
          <a:prstGeom prst="rect">
            <a:avLst/>
          </a:prstGeom>
        </p:spPr>
      </p:pic>
      <p:pic>
        <p:nvPicPr>
          <p:cNvPr id="5" name="Picture 4" descr="450px-Equirectangular_projection_S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98701"/>
            <a:ext cx="4503014" cy="2271520"/>
          </a:xfrm>
          <a:prstGeom prst="rect">
            <a:avLst/>
          </a:prstGeom>
        </p:spPr>
      </p:pic>
      <p:pic>
        <p:nvPicPr>
          <p:cNvPr id="6" name="Picture 5" descr="640px-Azimuthal_equidistant_projection_S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67200"/>
            <a:ext cx="2489200" cy="2489200"/>
          </a:xfrm>
          <a:prstGeom prst="rect">
            <a:avLst/>
          </a:prstGeom>
        </p:spPr>
      </p:pic>
      <p:pic>
        <p:nvPicPr>
          <p:cNvPr id="7" name="Picture 6" descr="640px-Lambert_azimuthal_equal-area_projection_S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4622800"/>
            <a:ext cx="2108200" cy="2108200"/>
          </a:xfrm>
          <a:prstGeom prst="rect">
            <a:avLst/>
          </a:prstGeom>
        </p:spPr>
      </p:pic>
      <p:pic>
        <p:nvPicPr>
          <p:cNvPr id="8" name="Picture 7" descr="1280px-Robinson_projection_S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4687609"/>
            <a:ext cx="4013200" cy="20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Gauss’s </a:t>
            </a:r>
            <a:r>
              <a:rPr lang="en-US" i="1" dirty="0" err="1" smtClean="0"/>
              <a:t>Theorema</a:t>
            </a:r>
            <a:r>
              <a:rPr lang="en-US" i="1" dirty="0" smtClean="0"/>
              <a:t> </a:t>
            </a:r>
            <a:r>
              <a:rPr lang="en-US" i="1" dirty="0" err="1" smtClean="0"/>
              <a:t>Egregium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arl_Friedrich_Gau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073400"/>
            <a:ext cx="2486660" cy="318744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03600" y="2476500"/>
            <a:ext cx="4927600" cy="2057400"/>
          </a:xfrm>
          <a:prstGeom prst="wedgeEllipseCallout">
            <a:avLst>
              <a:gd name="adj1" fmla="val -51245"/>
              <a:gd name="adj2" fmla="val 612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3637" y="5337516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implies that maps cannot preserve both area and angles at the same time!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75100" y="2870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a surface is developed upon any other surface whatever, 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measure of curvature at each point remains unchanged!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3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Geodesics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90618" cy="774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geodesic is the </a:t>
            </a:r>
            <a:r>
              <a:rPr lang="en-US" b="1" dirty="0" smtClean="0"/>
              <a:t>shortest path </a:t>
            </a:r>
            <a:r>
              <a:rPr lang="en-US" dirty="0" smtClean="0"/>
              <a:t>to go from a point A to a point B on a mathematical surface!</a:t>
            </a:r>
            <a:endParaRPr lang="en-US" dirty="0"/>
          </a:p>
        </p:txBody>
      </p:sp>
      <p:pic>
        <p:nvPicPr>
          <p:cNvPr id="4" name="Picture 3" descr="356px-Spherical_triangle.svg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280596"/>
            <a:ext cx="3292209" cy="3310704"/>
          </a:xfrm>
          <a:prstGeom prst="rect">
            <a:avLst/>
          </a:prstGeom>
        </p:spPr>
      </p:pic>
      <p:pic>
        <p:nvPicPr>
          <p:cNvPr id="5" name="Picture 4" descr="baix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99" y="3225800"/>
            <a:ext cx="3251200" cy="193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100" y="5575300"/>
            <a:ext cx="4475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 the case of a sphere,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geodesics correspond to </a:t>
            </a:r>
            <a:r>
              <a:rPr lang="en-US" b="1" dirty="0" smtClean="0">
                <a:solidFill>
                  <a:schemeClr val="tx2"/>
                </a:solidFill>
              </a:rPr>
              <a:t>great circles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(those who have maximum diameter)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look on a map?</a:t>
            </a:r>
            <a:endParaRPr lang="en-US" dirty="0"/>
          </a:p>
        </p:txBody>
      </p:sp>
      <p:pic>
        <p:nvPicPr>
          <p:cNvPr id="4" name="Picture 3" descr="pla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2184400"/>
            <a:ext cx="2755900" cy="2946400"/>
          </a:xfrm>
          <a:prstGeom prst="rect">
            <a:avLst/>
          </a:prstGeom>
        </p:spPr>
      </p:pic>
      <p:pic>
        <p:nvPicPr>
          <p:cNvPr id="6" name="Picture 5" descr="mp_Mollweide-s65-z1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71" y="2425700"/>
            <a:ext cx="3493041" cy="1765300"/>
          </a:xfrm>
          <a:prstGeom prst="rect">
            <a:avLst/>
          </a:prstGeom>
        </p:spPr>
      </p:pic>
      <p:pic>
        <p:nvPicPr>
          <p:cNvPr id="7" name="Picture 6" descr="mp_Robinson-s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5105400"/>
            <a:ext cx="3343275" cy="1714500"/>
          </a:xfrm>
          <a:prstGeom prst="rect">
            <a:avLst/>
          </a:prstGeom>
        </p:spPr>
      </p:pic>
      <p:pic>
        <p:nvPicPr>
          <p:cNvPr id="8" name="Picture 7" descr="mp_EqDCyl-s65-z1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0868"/>
            <a:ext cx="3632200" cy="1833732"/>
          </a:xfrm>
          <a:prstGeom prst="rect">
            <a:avLst/>
          </a:prstGeom>
        </p:spPr>
      </p:pic>
      <p:pic>
        <p:nvPicPr>
          <p:cNvPr id="9" name="Picture 8" descr="mp_Stereo-s42.5-z47-y-112.9-a-9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159000"/>
            <a:ext cx="2082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That’s all folks!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00" y="2247900"/>
            <a:ext cx="8547100" cy="38481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 will find all the material and more links to related things in our websites:</a:t>
            </a:r>
          </a:p>
          <a:p>
            <a:pPr marL="0" indent="0" algn="ctr">
              <a:buNone/>
            </a:pPr>
            <a:r>
              <a:rPr lang="en-GB" dirty="0" smtClean="0"/>
              <a:t>http://</a:t>
            </a:r>
            <a:r>
              <a:rPr lang="en-GB" dirty="0" err="1" smtClean="0"/>
              <a:t>users.mct.open.ac.uk</a:t>
            </a:r>
            <a:r>
              <a:rPr lang="en-GB" dirty="0" smtClean="0"/>
              <a:t>/dmp387/</a:t>
            </a:r>
            <a:r>
              <a:rPr lang="en-GB" dirty="0" err="1" smtClean="0"/>
              <a:t>eng</a:t>
            </a:r>
            <a:r>
              <a:rPr lang="en-GB" dirty="0" smtClean="0"/>
              <a:t>/</a:t>
            </a:r>
            <a:r>
              <a:rPr lang="en-GB" dirty="0" err="1" smtClean="0"/>
              <a:t>outreach.html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http://</a:t>
            </a:r>
            <a:r>
              <a:rPr lang="en-GB" dirty="0" err="1" smtClean="0"/>
              <a:t>www.mairiwalker.co.uk</a:t>
            </a:r>
            <a:endParaRPr lang="en-GB" dirty="0"/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4102100"/>
            <a:ext cx="2578100" cy="2400300"/>
          </a:xfrm>
          <a:prstGeom prst="rect">
            <a:avLst/>
          </a:prstGeom>
        </p:spPr>
      </p:pic>
      <p:pic>
        <p:nvPicPr>
          <p:cNvPr id="8" name="Picture 7" descr="2000px-Icosahedr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957381"/>
            <a:ext cx="2476500" cy="2379917"/>
          </a:xfrm>
          <a:prstGeom prst="rect">
            <a:avLst/>
          </a:prstGeom>
        </p:spPr>
      </p:pic>
      <p:pic>
        <p:nvPicPr>
          <p:cNvPr id="9" name="Picture 8" descr="sier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14800"/>
            <a:ext cx="2743200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1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02" y="2514600"/>
            <a:ext cx="1720516" cy="1720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782" y="2490537"/>
            <a:ext cx="6936092" cy="17566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we?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16782" y="2641600"/>
            <a:ext cx="5215576" cy="159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31166"/>
              </a:buClr>
              <a:buFont typeface="Wingdings 3" charset="2"/>
              <a:buNone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Mairi Walker</a:t>
            </a:r>
          </a:p>
          <a:p>
            <a:pPr>
              <a:buClr>
                <a:srgbClr val="B31166"/>
              </a:buClr>
            </a:pP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Final year maths PhD student at The Open University</a:t>
            </a:r>
          </a:p>
          <a:p>
            <a:pPr>
              <a:buClr>
                <a:srgbClr val="B31166"/>
              </a:buClr>
            </a:pP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Studying links between geometry and numbers</a:t>
            </a:r>
          </a:p>
          <a:p>
            <a:pPr>
              <a:buClr>
                <a:srgbClr val="B31166"/>
              </a:buClr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</a:t>
            </a: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lso interested in the history of maths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226" y="4587240"/>
            <a:ext cx="6936092" cy="17566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72864" y="4750334"/>
            <a:ext cx="4880010" cy="159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31166"/>
              </a:buClr>
              <a:buFont typeface="Wingdings 3" charset="2"/>
              <a:buNone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David </a:t>
            </a:r>
            <a:r>
              <a:rPr lang="en-GB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Martí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Pete</a:t>
            </a:r>
          </a:p>
          <a:p>
            <a:pPr>
              <a:buClr>
                <a:srgbClr val="B31166"/>
              </a:buClr>
            </a:pP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Second year PhD student at The Open University</a:t>
            </a:r>
          </a:p>
          <a:p>
            <a:pPr>
              <a:buClr>
                <a:srgbClr val="B31166"/>
              </a:buClr>
            </a:pP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Studying complex dynamics</a:t>
            </a:r>
          </a:p>
        </p:txBody>
      </p:sp>
      <p:pic>
        <p:nvPicPr>
          <p:cNvPr id="3" name="Picture 2" descr="perfil_squ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6" y="4606958"/>
            <a:ext cx="1727878" cy="17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90975" y="2852738"/>
            <a:ext cx="49006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 smtClean="0">
                <a:solidFill>
                  <a:schemeClr val="tx1"/>
                </a:solidFill>
              </a:rPr>
              <a:t>David Mart</a:t>
            </a:r>
            <a:r>
              <a:rPr lang="en-GB" altLang="en-US" dirty="0" smtClean="0">
                <a:solidFill>
                  <a:schemeClr val="tx1"/>
                </a:solidFill>
              </a:rPr>
              <a:t>í Pete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 dirty="0" smtClean="0">
                <a:solidFill>
                  <a:schemeClr val="tx1"/>
                </a:solidFill>
              </a:rPr>
              <a:t>email</a:t>
            </a:r>
            <a:r>
              <a:rPr lang="en-GB" altLang="en-US" dirty="0">
                <a:solidFill>
                  <a:schemeClr val="tx1"/>
                </a:solidFill>
              </a:rPr>
              <a:t>: 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David.MartiPete@open.ac.uk</a:t>
            </a:r>
            <a:r>
              <a:rPr lang="en-GB" altLang="en-US" dirty="0">
                <a:solidFill>
                  <a:srgbClr val="006699"/>
                </a:solidFill>
              </a:rPr>
              <a:t/>
            </a:r>
            <a:br>
              <a:rPr lang="en-GB" altLang="en-US" dirty="0">
                <a:solidFill>
                  <a:srgbClr val="006699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website: 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users.mct.open.ac.uk</a:t>
            </a:r>
            <a:r>
              <a:rPr lang="en-GB" altLang="en-US" dirty="0">
                <a:solidFill>
                  <a:srgbClr val="006699"/>
                </a:solidFill>
                <a:latin typeface="OCR-A BT" pitchFamily="34" charset="0"/>
              </a:rPr>
              <a:t>/dmp387</a:t>
            </a:r>
          </a:p>
          <a:p>
            <a:pPr algn="l" eaLnBrk="1" hangingPunct="1"/>
            <a:r>
              <a:rPr lang="en-GB" altLang="en-US" dirty="0">
                <a:solidFill>
                  <a:schemeClr val="tx1"/>
                </a:solidFill>
              </a:rPr>
              <a:t>twitter: </a:t>
            </a:r>
            <a:r>
              <a:rPr lang="en-GB" altLang="en-US" dirty="0">
                <a:solidFill>
                  <a:srgbClr val="006699"/>
                </a:solidFill>
                <a:latin typeface="OCR-A BT" pitchFamily="34" charset="0"/>
              </a:rPr>
              <a:t>@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davidmartipete</a:t>
            </a:r>
            <a:r>
              <a:rPr lang="en-GB" altLang="en-US" dirty="0"/>
              <a:t> </a:t>
            </a:r>
            <a:r>
              <a:rPr lang="en-GB" altLang="en-US" dirty="0">
                <a:solidFill>
                  <a:schemeClr val="tx1"/>
                </a:solidFill>
              </a:rPr>
              <a:t/>
            </a:r>
            <a:br>
              <a:rPr lang="en-GB" altLang="en-US" dirty="0">
                <a:solidFill>
                  <a:schemeClr val="tx1"/>
                </a:solidFill>
              </a:rPr>
            </a:br>
            <a:endParaRPr lang="en-GB" altLang="en-US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 dirty="0" err="1" smtClean="0">
                <a:solidFill>
                  <a:schemeClr val="tx1"/>
                </a:solidFill>
              </a:rPr>
              <a:t>Mairi</a:t>
            </a:r>
            <a:r>
              <a:rPr lang="en-GB" altLang="en-US" dirty="0" smtClean="0">
                <a:solidFill>
                  <a:schemeClr val="tx1"/>
                </a:solidFill>
              </a:rPr>
              <a:t> Walker</a:t>
            </a:r>
            <a:endParaRPr lang="en-GB" altLang="en-US" dirty="0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 dirty="0">
                <a:solidFill>
                  <a:schemeClr val="tx1"/>
                </a:solidFill>
              </a:rPr>
              <a:t>email:</a:t>
            </a:r>
            <a:r>
              <a:rPr lang="en-GB" altLang="en-US" dirty="0">
                <a:solidFill>
                  <a:schemeClr val="tx1"/>
                </a:solidFill>
                <a:latin typeface="OCR-A BT" pitchFamily="34" charset="0"/>
              </a:rPr>
              <a:t> 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Mairi.Walker@open.ac.uk</a:t>
            </a:r>
            <a:r>
              <a:rPr lang="en-GB" altLang="en-US" dirty="0">
                <a:solidFill>
                  <a:srgbClr val="006699"/>
                </a:solidFill>
              </a:rPr>
              <a:t/>
            </a:r>
            <a:br>
              <a:rPr lang="en-GB" altLang="en-US" dirty="0">
                <a:solidFill>
                  <a:srgbClr val="006699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website: 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www.mairiwalker.co.uk</a:t>
            </a:r>
            <a:endParaRPr lang="en-GB" altLang="en-US" dirty="0">
              <a:solidFill>
                <a:srgbClr val="006699"/>
              </a:solidFill>
              <a:latin typeface="OCR-A BT" pitchFamily="34" charset="0"/>
            </a:endParaRPr>
          </a:p>
          <a:p>
            <a:pPr algn="l" eaLnBrk="1" hangingPunct="1"/>
            <a:r>
              <a:rPr lang="en-GB" altLang="en-US" dirty="0">
                <a:solidFill>
                  <a:schemeClr val="tx1"/>
                </a:solidFill>
              </a:rPr>
              <a:t>twitter: </a:t>
            </a:r>
            <a:r>
              <a:rPr lang="en-GB" altLang="en-US" dirty="0">
                <a:solidFill>
                  <a:srgbClr val="006699"/>
                </a:solidFill>
                <a:latin typeface="OCR-A BT" pitchFamily="34" charset="0"/>
              </a:rPr>
              <a:t>@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mairi</a:t>
            </a:r>
            <a:r>
              <a:rPr lang="en-GB" altLang="en-US" dirty="0" err="1">
                <a:solidFill>
                  <a:srgbClr val="006699"/>
                </a:solidFill>
              </a:rPr>
              <a:t>_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walker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11" descr="STEMNET_logo_with_strap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1" y="5063300"/>
            <a:ext cx="25796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9" y="2935224"/>
            <a:ext cx="2709052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doing?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525296"/>
            <a:ext cx="6345260" cy="353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have organised a series of workshops to show you what it’s like to study maths at university. We’ve based the themes on aspects of our own research, and some of our favourite topics!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workshops are:</a:t>
            </a:r>
          </a:p>
          <a:p>
            <a:r>
              <a:rPr lang="en-GB" dirty="0" smtClean="0"/>
              <a:t>From polygons to polyhedra and beyond</a:t>
            </a:r>
          </a:p>
          <a:p>
            <a:r>
              <a:rPr lang="en-GB" dirty="0" smtClean="0"/>
              <a:t>Fractals everywhere</a:t>
            </a:r>
          </a:p>
          <a:p>
            <a:r>
              <a:rPr lang="en-GB" dirty="0" smtClean="0"/>
              <a:t>Mapping the world</a:t>
            </a:r>
          </a:p>
        </p:txBody>
      </p:sp>
    </p:spTree>
    <p:extLst>
      <p:ext uri="{BB962C8B-B14F-4D97-AF65-F5344CB8AC3E}">
        <p14:creationId xmlns:p14="http://schemas.microsoft.com/office/powerpoint/2010/main" val="214179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100" y="3048000"/>
            <a:ext cx="4229100" cy="27305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Today we are going to be looking </a:t>
            </a:r>
          </a:p>
          <a:p>
            <a:pPr marL="0" indent="0" algn="ctr">
              <a:buNone/>
            </a:pPr>
            <a:r>
              <a:rPr lang="en-GB" dirty="0" smtClean="0"/>
              <a:t>at how can we make maps of </a:t>
            </a:r>
          </a:p>
          <a:p>
            <a:pPr marL="0" indent="0" algn="ctr">
              <a:buNone/>
            </a:pPr>
            <a:r>
              <a:rPr lang="en-GB" dirty="0" smtClean="0"/>
              <a:t>the world from the mathematical</a:t>
            </a:r>
          </a:p>
          <a:p>
            <a:pPr marL="0" indent="0" algn="ctr">
              <a:buNone/>
            </a:pPr>
            <a:r>
              <a:rPr lang="en-GB" dirty="0" smtClean="0"/>
              <a:t>point of view!</a:t>
            </a:r>
          </a:p>
        </p:txBody>
      </p:sp>
      <p:pic>
        <p:nvPicPr>
          <p:cNvPr id="4" name="Picture 3" descr="worl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6416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0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maps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08500" y="2565400"/>
            <a:ext cx="387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Until around 500 BC </a:t>
            </a:r>
          </a:p>
          <a:p>
            <a:r>
              <a:rPr lang="en-US" dirty="0" smtClean="0"/>
              <a:t>the Earth was believed to be </a:t>
            </a:r>
            <a:r>
              <a:rPr lang="en-US" b="1" dirty="0" smtClean="0"/>
              <a:t>flat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flat ea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5" y="2603500"/>
            <a:ext cx="3812395" cy="3822699"/>
          </a:xfrm>
          <a:prstGeom prst="rect">
            <a:avLst/>
          </a:prstGeom>
        </p:spPr>
      </p:pic>
      <p:pic>
        <p:nvPicPr>
          <p:cNvPr id="6" name="Picture 5" descr="flat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66" y="3703402"/>
            <a:ext cx="4172833" cy="27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0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Flatland</a:t>
            </a:r>
            <a:endParaRPr lang="en-US" dirty="0"/>
          </a:p>
        </p:txBody>
      </p:sp>
      <p:pic>
        <p:nvPicPr>
          <p:cNvPr id="6" name="Picture 5" descr="Flatland_(second_edition)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49500"/>
            <a:ext cx="3719166" cy="408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767" y="3006725"/>
            <a:ext cx="26654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would it be</a:t>
            </a:r>
          </a:p>
          <a:p>
            <a:pPr algn="ctr"/>
            <a:r>
              <a:rPr lang="en-US" dirty="0" smtClean="0"/>
              <a:t>to live in a </a:t>
            </a:r>
          </a:p>
          <a:p>
            <a:pPr algn="ctr"/>
            <a:r>
              <a:rPr lang="en-US" dirty="0" smtClean="0"/>
              <a:t>2-dimensional world?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Book</a:t>
            </a:r>
          </a:p>
          <a:p>
            <a:pPr algn="ctr"/>
            <a:r>
              <a:rPr lang="en-US" dirty="0" smtClean="0"/>
              <a:t>“Flatland: A Romance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Many Dimensions”</a:t>
            </a:r>
            <a:br>
              <a:rPr lang="en-US" dirty="0" smtClean="0"/>
            </a:br>
            <a:r>
              <a:rPr lang="en-US" dirty="0" smtClean="0"/>
              <a:t>by Edwin A. Abbott</a:t>
            </a:r>
          </a:p>
        </p:txBody>
      </p:sp>
    </p:spTree>
    <p:extLst>
      <p:ext uri="{BB962C8B-B14F-4D97-AF65-F5344CB8AC3E}">
        <p14:creationId xmlns:p14="http://schemas.microsoft.com/office/powerpoint/2010/main" val="18626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developments…</a:t>
            </a:r>
            <a:endParaRPr lang="en-US" dirty="0"/>
          </a:p>
        </p:txBody>
      </p:sp>
      <p:pic>
        <p:nvPicPr>
          <p:cNvPr id="4" name="Picture 3" descr="1280px-TabulaRogeri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2" y="4306997"/>
            <a:ext cx="4675758" cy="2118703"/>
          </a:xfrm>
          <a:prstGeom prst="rect">
            <a:avLst/>
          </a:prstGeom>
        </p:spPr>
      </p:pic>
      <p:pic>
        <p:nvPicPr>
          <p:cNvPr id="5" name="Picture 4" descr="800px-Da-ming-hun-yi-t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48" y="2349122"/>
            <a:ext cx="1985445" cy="1744710"/>
          </a:xfrm>
          <a:prstGeom prst="rect">
            <a:avLst/>
          </a:prstGeom>
        </p:spPr>
      </p:pic>
      <p:pic>
        <p:nvPicPr>
          <p:cNvPr id="6" name="Picture 5" descr="GoughMap_ca_13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0432" y="3206691"/>
            <a:ext cx="4158397" cy="22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7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Coordinates</a:t>
            </a:r>
            <a:endParaRPr lang="en-US" dirty="0"/>
          </a:p>
        </p:txBody>
      </p:sp>
      <p:pic>
        <p:nvPicPr>
          <p:cNvPr id="6" name="Picture 5" descr="fig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749918"/>
            <a:ext cx="3200400" cy="3111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" y="2590800"/>
            <a:ext cx="7615443" cy="357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point on the surface of the Earth can be</a:t>
            </a:r>
          </a:p>
          <a:p>
            <a:r>
              <a:rPr lang="en-US" dirty="0"/>
              <a:t>d</a:t>
            </a:r>
            <a:r>
              <a:rPr lang="en-US" dirty="0" smtClean="0"/>
              <a:t>etermined by two numbers (angles):</a:t>
            </a:r>
          </a:p>
          <a:p>
            <a:endParaRPr lang="en-US" sz="500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Longitude</a:t>
            </a:r>
            <a:r>
              <a:rPr lang="en-US" dirty="0" smtClean="0"/>
              <a:t>: from 0º to 180º E/W</a:t>
            </a:r>
          </a:p>
          <a:p>
            <a:endParaRPr lang="en-US" sz="500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Latitude</a:t>
            </a:r>
            <a:r>
              <a:rPr lang="en-US" dirty="0" smtClean="0"/>
              <a:t>: from 0º to 90º N/S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Parallels</a:t>
            </a:r>
            <a:r>
              <a:rPr lang="en-US" dirty="0"/>
              <a:t> have constant latitude</a:t>
            </a:r>
          </a:p>
          <a:p>
            <a:r>
              <a:rPr lang="en-US" dirty="0" smtClean="0"/>
              <a:t>The 0º parallel is the equator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Meridians</a:t>
            </a:r>
            <a:r>
              <a:rPr lang="en-US" dirty="0" smtClean="0"/>
              <a:t> have constant longitude</a:t>
            </a:r>
          </a:p>
          <a:p>
            <a:r>
              <a:rPr lang="en-US" dirty="0" smtClean="0"/>
              <a:t>The 0º meridian passes through Greenwich</a:t>
            </a:r>
          </a:p>
        </p:txBody>
      </p:sp>
    </p:spTree>
    <p:extLst>
      <p:ext uri="{BB962C8B-B14F-4D97-AF65-F5344CB8AC3E}">
        <p14:creationId xmlns:p14="http://schemas.microsoft.com/office/powerpoint/2010/main" val="313421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927098"/>
            <a:ext cx="6604000" cy="709865"/>
          </a:xfrm>
        </p:spPr>
        <p:txBody>
          <a:bodyPr/>
          <a:lstStyle/>
          <a:p>
            <a:r>
              <a:rPr lang="en-US" dirty="0" smtClean="0"/>
              <a:t>Maps are projections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100" y="2286000"/>
            <a:ext cx="774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projection</a:t>
            </a:r>
            <a:r>
              <a:rPr lang="en-US" dirty="0" smtClean="0"/>
              <a:t> is any </a:t>
            </a:r>
            <a:r>
              <a:rPr lang="en-US" dirty="0"/>
              <a:t>mathematical function transforming coordinates </a:t>
            </a:r>
            <a:endParaRPr lang="en-US" dirty="0" smtClean="0"/>
          </a:p>
          <a:p>
            <a:r>
              <a:rPr lang="en-US" dirty="0" smtClean="0"/>
              <a:t>from the curved surface (our sphere) </a:t>
            </a:r>
            <a:r>
              <a:rPr lang="en-US" dirty="0"/>
              <a:t>to the </a:t>
            </a:r>
            <a:r>
              <a:rPr lang="en-US" dirty="0" smtClean="0"/>
              <a:t>plane.</a:t>
            </a:r>
            <a:endParaRPr lang="en-US" dirty="0"/>
          </a:p>
        </p:txBody>
      </p:sp>
      <p:pic>
        <p:nvPicPr>
          <p:cNvPr id="6" name="Picture 5" descr="projection_famil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3104750"/>
            <a:ext cx="4006850" cy="3070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3059" y="5334000"/>
            <a:ext cx="166174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can we </a:t>
            </a:r>
          </a:p>
          <a:p>
            <a:pPr algn="ctr"/>
            <a:endParaRPr lang="en-US" sz="500" dirty="0" smtClean="0"/>
          </a:p>
          <a:p>
            <a:pPr algn="ctr"/>
            <a:r>
              <a:rPr lang="en-US" dirty="0" smtClean="0"/>
              <a:t>achieve this?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gg654748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175001"/>
            <a:ext cx="3047438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1805</TotalTime>
  <Words>438</Words>
  <Application>Microsoft Macintosh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 Boardroom</vt:lpstr>
      <vt:lpstr>Mapping the world</vt:lpstr>
      <vt:lpstr>Who are we?</vt:lpstr>
      <vt:lpstr>What are we doing?</vt:lpstr>
      <vt:lpstr>Our world</vt:lpstr>
      <vt:lpstr>The first maps</vt:lpstr>
      <vt:lpstr>Flatland</vt:lpstr>
      <vt:lpstr>Further developments…</vt:lpstr>
      <vt:lpstr>Coordinates</vt:lpstr>
      <vt:lpstr>Maps are projections</vt:lpstr>
      <vt:lpstr>Mercator’s world map (1569)</vt:lpstr>
      <vt:lpstr>How is it made?</vt:lpstr>
      <vt:lpstr>Mercator’s projection</vt:lpstr>
      <vt:lpstr>How to measure the distortion?</vt:lpstr>
      <vt:lpstr>Stereographic projection</vt:lpstr>
      <vt:lpstr>Other projections</vt:lpstr>
      <vt:lpstr>Gauss’s Theorema Egregium </vt:lpstr>
      <vt:lpstr>Geodesics</vt:lpstr>
      <vt:lpstr>How do they look on a map?</vt:lpstr>
      <vt:lpstr>That’s all folks!</vt:lpstr>
      <vt:lpstr>Thanks 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???</dc:title>
  <dc:creator>Mairi Walker</dc:creator>
  <cp:lastModifiedBy>David Martí Pete</cp:lastModifiedBy>
  <cp:revision>115</cp:revision>
  <dcterms:created xsi:type="dcterms:W3CDTF">2015-01-12T18:56:37Z</dcterms:created>
  <dcterms:modified xsi:type="dcterms:W3CDTF">2015-01-30T10:21:07Z</dcterms:modified>
</cp:coreProperties>
</file>